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459114-E3B9-4412-9122-F103783D73A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27E20E5-02D4-4C48-98E6-36362943109E}">
      <dgm:prSet phldrT="[Texto]"/>
      <dgm:spPr/>
      <dgm:t>
        <a:bodyPr/>
        <a:lstStyle/>
        <a:p>
          <a:r>
            <a:rPr lang="es-ES" dirty="0" smtClean="0"/>
            <a:t>Teorías</a:t>
          </a:r>
          <a:endParaRPr lang="es-ES" dirty="0"/>
        </a:p>
      </dgm:t>
    </dgm:pt>
    <dgm:pt modelId="{4BDB460F-7205-4742-8F13-C7AD83CBB77C}" type="parTrans" cxnId="{BB42A272-06EA-4B19-A0DD-6947362FE96B}">
      <dgm:prSet/>
      <dgm:spPr/>
      <dgm:t>
        <a:bodyPr/>
        <a:lstStyle/>
        <a:p>
          <a:endParaRPr lang="es-ES"/>
        </a:p>
      </dgm:t>
    </dgm:pt>
    <dgm:pt modelId="{2D779CB5-5485-472F-B6B4-CBBD3161921D}" type="sibTrans" cxnId="{BB42A272-06EA-4B19-A0DD-6947362FE96B}">
      <dgm:prSet/>
      <dgm:spPr/>
      <dgm:t>
        <a:bodyPr/>
        <a:lstStyle/>
        <a:p>
          <a:endParaRPr lang="es-ES"/>
        </a:p>
      </dgm:t>
    </dgm:pt>
    <dgm:pt modelId="{5B281DE3-0AFF-4153-9F22-35B4238E2EE0}">
      <dgm:prSet phldrT="[Texto]"/>
      <dgm:spPr/>
      <dgm:t>
        <a:bodyPr/>
        <a:lstStyle/>
        <a:p>
          <a:r>
            <a:rPr lang="es-ES" dirty="0" smtClean="0"/>
            <a:t>Teoría psicológica</a:t>
          </a:r>
          <a:endParaRPr lang="es-ES" dirty="0"/>
        </a:p>
      </dgm:t>
    </dgm:pt>
    <dgm:pt modelId="{7211B41B-F15D-45AE-BB46-37C261BA1D52}" type="parTrans" cxnId="{6BB89906-885F-4500-91E2-FB13051E8946}">
      <dgm:prSet/>
      <dgm:spPr/>
      <dgm:t>
        <a:bodyPr/>
        <a:lstStyle/>
        <a:p>
          <a:endParaRPr lang="es-ES"/>
        </a:p>
      </dgm:t>
    </dgm:pt>
    <dgm:pt modelId="{ED41DD6C-DCA9-47EF-BA48-E50E928E6127}" type="sibTrans" cxnId="{6BB89906-885F-4500-91E2-FB13051E8946}">
      <dgm:prSet/>
      <dgm:spPr/>
      <dgm:t>
        <a:bodyPr/>
        <a:lstStyle/>
        <a:p>
          <a:endParaRPr lang="es-ES"/>
        </a:p>
      </dgm:t>
    </dgm:pt>
    <dgm:pt modelId="{9C14176B-2BCA-468A-B8E8-785379DEF403}">
      <dgm:prSet phldrT="[Texto]"/>
      <dgm:spPr/>
      <dgm:t>
        <a:bodyPr/>
        <a:lstStyle/>
        <a:p>
          <a:r>
            <a:rPr lang="es-ES" dirty="0" smtClean="0"/>
            <a:t>Teoría </a:t>
          </a:r>
          <a:r>
            <a:rPr lang="es-ES" dirty="0" err="1" smtClean="0"/>
            <a:t>societales</a:t>
          </a:r>
          <a:endParaRPr lang="es-ES" dirty="0"/>
        </a:p>
      </dgm:t>
    </dgm:pt>
    <dgm:pt modelId="{18A0A5AA-4409-4DB0-8BFE-DA48D18736F6}" type="parTrans" cxnId="{7193272B-D679-4356-8531-49C107BC4792}">
      <dgm:prSet/>
      <dgm:spPr/>
      <dgm:t>
        <a:bodyPr/>
        <a:lstStyle/>
        <a:p>
          <a:endParaRPr lang="es-ES"/>
        </a:p>
      </dgm:t>
    </dgm:pt>
    <dgm:pt modelId="{693F873D-FD39-4B89-87BD-347C43D5DF69}" type="sibTrans" cxnId="{7193272B-D679-4356-8531-49C107BC4792}">
      <dgm:prSet/>
      <dgm:spPr/>
      <dgm:t>
        <a:bodyPr/>
        <a:lstStyle/>
        <a:p>
          <a:endParaRPr lang="es-ES"/>
        </a:p>
      </dgm:t>
    </dgm:pt>
    <dgm:pt modelId="{90F2AB9D-1123-40BB-A5BA-DAC929544113}">
      <dgm:prSet phldrT="[Texto]"/>
      <dgm:spPr/>
      <dgm:t>
        <a:bodyPr/>
        <a:lstStyle/>
        <a:p>
          <a:r>
            <a:rPr lang="es-ES" dirty="0" smtClean="0"/>
            <a:t>Teoría económicos  </a:t>
          </a:r>
          <a:endParaRPr lang="es-ES" dirty="0"/>
        </a:p>
      </dgm:t>
    </dgm:pt>
    <dgm:pt modelId="{CD800CDB-8E21-4186-B408-793B31BA16E8}" type="parTrans" cxnId="{E9CCD0F1-0AAE-4B37-BFF4-1FB29B6702EE}">
      <dgm:prSet/>
      <dgm:spPr/>
      <dgm:t>
        <a:bodyPr/>
        <a:lstStyle/>
        <a:p>
          <a:endParaRPr lang="es-ES"/>
        </a:p>
      </dgm:t>
    </dgm:pt>
    <dgm:pt modelId="{0D56B870-8248-498A-8105-D59C17794893}" type="sibTrans" cxnId="{E9CCD0F1-0AAE-4B37-BFF4-1FB29B6702EE}">
      <dgm:prSet/>
      <dgm:spPr/>
      <dgm:t>
        <a:bodyPr/>
        <a:lstStyle/>
        <a:p>
          <a:endParaRPr lang="es-ES"/>
        </a:p>
      </dgm:t>
    </dgm:pt>
    <dgm:pt modelId="{CBF9984A-2A9F-41F0-B25C-AF27A3D63862}" type="pres">
      <dgm:prSet presAssocID="{FB459114-E3B9-4412-9122-F103783D73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F843155-8B45-483C-8C55-BE6882DB025D}" type="pres">
      <dgm:prSet presAssocID="{A27E20E5-02D4-4C48-98E6-36362943109E}" presName="roof" presStyleLbl="dkBgShp" presStyleIdx="0" presStyleCnt="2" custLinFactNeighborX="-1585" custLinFactNeighborY="-2377"/>
      <dgm:spPr/>
      <dgm:t>
        <a:bodyPr/>
        <a:lstStyle/>
        <a:p>
          <a:endParaRPr lang="es-ES"/>
        </a:p>
      </dgm:t>
    </dgm:pt>
    <dgm:pt modelId="{DB00FE61-449E-4755-A695-675236600DDB}" type="pres">
      <dgm:prSet presAssocID="{A27E20E5-02D4-4C48-98E6-36362943109E}" presName="pillars" presStyleCnt="0"/>
      <dgm:spPr/>
    </dgm:pt>
    <dgm:pt modelId="{C268A14D-F4FB-4C62-9DF2-C97EFCD0B41E}" type="pres">
      <dgm:prSet presAssocID="{A27E20E5-02D4-4C48-98E6-36362943109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1D001B-9982-4F33-9EC1-4019F1ABB79B}" type="pres">
      <dgm:prSet presAssocID="{9C14176B-2BCA-468A-B8E8-785379DEF403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7A6D8C-E896-4B0E-9858-09B006229CFD}" type="pres">
      <dgm:prSet presAssocID="{90F2AB9D-1123-40BB-A5BA-DAC92954411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16E446-D442-4734-841C-1A4463B8BCBA}" type="pres">
      <dgm:prSet presAssocID="{A27E20E5-02D4-4C48-98E6-36362943109E}" presName="base" presStyleLbl="dkBgShp" presStyleIdx="1" presStyleCnt="2"/>
      <dgm:spPr/>
    </dgm:pt>
  </dgm:ptLst>
  <dgm:cxnLst>
    <dgm:cxn modelId="{E9CCD0F1-0AAE-4B37-BFF4-1FB29B6702EE}" srcId="{A27E20E5-02D4-4C48-98E6-36362943109E}" destId="{90F2AB9D-1123-40BB-A5BA-DAC929544113}" srcOrd="2" destOrd="0" parTransId="{CD800CDB-8E21-4186-B408-793B31BA16E8}" sibTransId="{0D56B870-8248-498A-8105-D59C17794893}"/>
    <dgm:cxn modelId="{4B43A281-CAD3-4CE2-A8D7-107DDF4FDE70}" type="presOf" srcId="{A27E20E5-02D4-4C48-98E6-36362943109E}" destId="{FF843155-8B45-483C-8C55-BE6882DB025D}" srcOrd="0" destOrd="0" presId="urn:microsoft.com/office/officeart/2005/8/layout/hList3"/>
    <dgm:cxn modelId="{6BB89906-885F-4500-91E2-FB13051E8946}" srcId="{A27E20E5-02D4-4C48-98E6-36362943109E}" destId="{5B281DE3-0AFF-4153-9F22-35B4238E2EE0}" srcOrd="0" destOrd="0" parTransId="{7211B41B-F15D-45AE-BB46-37C261BA1D52}" sibTransId="{ED41DD6C-DCA9-47EF-BA48-E50E928E6127}"/>
    <dgm:cxn modelId="{7193272B-D679-4356-8531-49C107BC4792}" srcId="{A27E20E5-02D4-4C48-98E6-36362943109E}" destId="{9C14176B-2BCA-468A-B8E8-785379DEF403}" srcOrd="1" destOrd="0" parTransId="{18A0A5AA-4409-4DB0-8BFE-DA48D18736F6}" sibTransId="{693F873D-FD39-4B89-87BD-347C43D5DF69}"/>
    <dgm:cxn modelId="{7858BCD4-A563-4852-A156-315CD1786168}" type="presOf" srcId="{5B281DE3-0AFF-4153-9F22-35B4238E2EE0}" destId="{C268A14D-F4FB-4C62-9DF2-C97EFCD0B41E}" srcOrd="0" destOrd="0" presId="urn:microsoft.com/office/officeart/2005/8/layout/hList3"/>
    <dgm:cxn modelId="{B8DB7315-FA86-470D-9ED2-195F2F2AA2CE}" type="presOf" srcId="{FB459114-E3B9-4412-9122-F103783D73A8}" destId="{CBF9984A-2A9F-41F0-B25C-AF27A3D63862}" srcOrd="0" destOrd="0" presId="urn:microsoft.com/office/officeart/2005/8/layout/hList3"/>
    <dgm:cxn modelId="{DB82D972-1CC1-4925-AE09-56294BE15A57}" type="presOf" srcId="{90F2AB9D-1123-40BB-A5BA-DAC929544113}" destId="{077A6D8C-E896-4B0E-9858-09B006229CFD}" srcOrd="0" destOrd="0" presId="urn:microsoft.com/office/officeart/2005/8/layout/hList3"/>
    <dgm:cxn modelId="{BB42A272-06EA-4B19-A0DD-6947362FE96B}" srcId="{FB459114-E3B9-4412-9122-F103783D73A8}" destId="{A27E20E5-02D4-4C48-98E6-36362943109E}" srcOrd="0" destOrd="0" parTransId="{4BDB460F-7205-4742-8F13-C7AD83CBB77C}" sibTransId="{2D779CB5-5485-472F-B6B4-CBBD3161921D}"/>
    <dgm:cxn modelId="{918B9177-E113-42EE-8CC2-E919F52DBCB0}" type="presOf" srcId="{9C14176B-2BCA-468A-B8E8-785379DEF403}" destId="{141D001B-9982-4F33-9EC1-4019F1ABB79B}" srcOrd="0" destOrd="0" presId="urn:microsoft.com/office/officeart/2005/8/layout/hList3"/>
    <dgm:cxn modelId="{A6E6F9EA-DE9D-4D4A-ADC4-DF30324C4BF2}" type="presParOf" srcId="{CBF9984A-2A9F-41F0-B25C-AF27A3D63862}" destId="{FF843155-8B45-483C-8C55-BE6882DB025D}" srcOrd="0" destOrd="0" presId="urn:microsoft.com/office/officeart/2005/8/layout/hList3"/>
    <dgm:cxn modelId="{F67B5A95-B1CE-4CA8-8018-C710A693FA68}" type="presParOf" srcId="{CBF9984A-2A9F-41F0-B25C-AF27A3D63862}" destId="{DB00FE61-449E-4755-A695-675236600DDB}" srcOrd="1" destOrd="0" presId="urn:microsoft.com/office/officeart/2005/8/layout/hList3"/>
    <dgm:cxn modelId="{59D37C93-BA84-4C24-B4EF-5F68162FC39E}" type="presParOf" srcId="{DB00FE61-449E-4755-A695-675236600DDB}" destId="{C268A14D-F4FB-4C62-9DF2-C97EFCD0B41E}" srcOrd="0" destOrd="0" presId="urn:microsoft.com/office/officeart/2005/8/layout/hList3"/>
    <dgm:cxn modelId="{2AD9107C-0CD4-41BE-BCBE-5ADF15E9DE3D}" type="presParOf" srcId="{DB00FE61-449E-4755-A695-675236600DDB}" destId="{141D001B-9982-4F33-9EC1-4019F1ABB79B}" srcOrd="1" destOrd="0" presId="urn:microsoft.com/office/officeart/2005/8/layout/hList3"/>
    <dgm:cxn modelId="{79AC27B5-EF42-4BD8-ABAD-FB7D45B98DFF}" type="presParOf" srcId="{DB00FE61-449E-4755-A695-675236600DDB}" destId="{077A6D8C-E896-4B0E-9858-09B006229CFD}" srcOrd="2" destOrd="0" presId="urn:microsoft.com/office/officeart/2005/8/layout/hList3"/>
    <dgm:cxn modelId="{485398CC-43B2-4895-9A4A-75531867601F}" type="presParOf" srcId="{CBF9984A-2A9F-41F0-B25C-AF27A3D63862}" destId="{3316E446-D442-4734-841C-1A4463B8BCB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43155-8B45-483C-8C55-BE6882DB025D}">
      <dsp:nvSpPr>
        <dsp:cNvPr id="0" name=""/>
        <dsp:cNvSpPr/>
      </dsp:nvSpPr>
      <dsp:spPr>
        <a:xfrm>
          <a:off x="0" y="0"/>
          <a:ext cx="8128000" cy="16256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 smtClean="0"/>
            <a:t>Teorías</a:t>
          </a:r>
          <a:endParaRPr lang="es-ES" sz="6500" kern="1200" dirty="0"/>
        </a:p>
      </dsp:txBody>
      <dsp:txXfrm>
        <a:off x="0" y="0"/>
        <a:ext cx="8128000" cy="1625600"/>
      </dsp:txXfrm>
    </dsp:sp>
    <dsp:sp modelId="{C268A14D-F4FB-4C62-9DF2-C97EFCD0B41E}">
      <dsp:nvSpPr>
        <dsp:cNvPr id="0" name=""/>
        <dsp:cNvSpPr/>
      </dsp:nvSpPr>
      <dsp:spPr>
        <a:xfrm>
          <a:off x="3968" y="1625600"/>
          <a:ext cx="2706687" cy="34137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Teoría psicológica</a:t>
          </a:r>
          <a:endParaRPr lang="es-ES" sz="3600" kern="1200" dirty="0"/>
        </a:p>
      </dsp:txBody>
      <dsp:txXfrm>
        <a:off x="3968" y="1625600"/>
        <a:ext cx="2706687" cy="3413760"/>
      </dsp:txXfrm>
    </dsp:sp>
    <dsp:sp modelId="{141D001B-9982-4F33-9EC1-4019F1ABB79B}">
      <dsp:nvSpPr>
        <dsp:cNvPr id="0" name=""/>
        <dsp:cNvSpPr/>
      </dsp:nvSpPr>
      <dsp:spPr>
        <a:xfrm>
          <a:off x="2710656" y="1625600"/>
          <a:ext cx="2706687" cy="34137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Teoría </a:t>
          </a:r>
          <a:r>
            <a:rPr lang="es-ES" sz="3600" kern="1200" dirty="0" err="1" smtClean="0"/>
            <a:t>societales</a:t>
          </a:r>
          <a:endParaRPr lang="es-ES" sz="3600" kern="1200" dirty="0"/>
        </a:p>
      </dsp:txBody>
      <dsp:txXfrm>
        <a:off x="2710656" y="1625600"/>
        <a:ext cx="2706687" cy="3413760"/>
      </dsp:txXfrm>
    </dsp:sp>
    <dsp:sp modelId="{077A6D8C-E896-4B0E-9858-09B006229CFD}">
      <dsp:nvSpPr>
        <dsp:cNvPr id="0" name=""/>
        <dsp:cNvSpPr/>
      </dsp:nvSpPr>
      <dsp:spPr>
        <a:xfrm>
          <a:off x="5417343" y="1625600"/>
          <a:ext cx="2706687" cy="34137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Teoría económicos  </a:t>
          </a:r>
          <a:endParaRPr lang="es-ES" sz="3600" kern="1200" dirty="0"/>
        </a:p>
      </dsp:txBody>
      <dsp:txXfrm>
        <a:off x="5417343" y="1625600"/>
        <a:ext cx="2706687" cy="3413760"/>
      </dsp:txXfrm>
    </dsp:sp>
    <dsp:sp modelId="{3316E446-D442-4734-841C-1A4463B8BCBA}">
      <dsp:nvSpPr>
        <dsp:cNvPr id="0" name=""/>
        <dsp:cNvSpPr/>
      </dsp:nvSpPr>
      <dsp:spPr>
        <a:xfrm>
          <a:off x="0" y="5039360"/>
          <a:ext cx="8128000" cy="37930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450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849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844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735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72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341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974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35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489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811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6279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612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9167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97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342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2083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54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2A3D-C552-4FEE-80F6-82D784C3DA3D}" type="datetimeFigureOut">
              <a:rPr lang="es-MX" smtClean="0"/>
              <a:t>08/03/2019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7E8274-D4F7-4E14-AC07-895878A454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15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horizonte.mx/local/crece-desercion-a-pasos-agigantados-en-nuevo-leon/2204365" TargetMode="External"/><Relationship Id="rId2" Type="http://schemas.openxmlformats.org/officeDocument/2006/relationships/hyperlink" Target="https://scielo.conicyt.cl/scielo.php?script=sci_arttext&amp;pid=S0718-0705200200010001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dalyc.org/html/461/4613213400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7314" y="566173"/>
            <a:ext cx="8596668" cy="1320800"/>
          </a:xfrm>
        </p:spPr>
        <p:txBody>
          <a:bodyPr>
            <a:normAutofit/>
          </a:bodyPr>
          <a:lstStyle/>
          <a:p>
            <a:pPr marR="0" algn="ctr" rtl="0"/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Universidad Autónoma</a:t>
            </a:r>
            <a:r>
              <a:rPr lang="ja-JP" altLang="es-MX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Nuevo León</a:t>
            </a:r>
            <a:r>
              <a:rPr lang="ja-JP" altLang="es-MX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Facultad de Psicología</a:t>
            </a:r>
            <a:endParaRPr lang="ja-JP" altLang="es-MX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Actividad</a:t>
            </a: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: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Elaboración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una presentación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eficaz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</a:p>
          <a:p>
            <a:pPr marR="0" lvl="0" rtl="0"/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Nombre:</a:t>
            </a:r>
            <a:r>
              <a:rPr lang="es-MX" altLang="ja-JP" sz="2500" b="0" i="0" u="none" strike="noStrike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José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María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Charbel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Salas Garza </a:t>
            </a:r>
          </a:p>
          <a:p>
            <a:pPr marR="0" lvl="0" rtl="0"/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Maestra</a:t>
            </a: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: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Agustina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Rivera Martínez</a:t>
            </a:r>
          </a:p>
          <a:p>
            <a:pPr marR="0" lvl="0" rtl="0"/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Matricula</a:t>
            </a: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: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1862268</a:t>
            </a:r>
            <a:endParaRPr lang="es-MX" altLang="ja-JP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  <a:p>
            <a:pPr marR="0" lvl="0" rtl="0"/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Lugar y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Fecha</a:t>
            </a: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: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Apodaca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Nuevo León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07 de marzo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del 2019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17" y="476518"/>
            <a:ext cx="1307797" cy="13492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631" y="469802"/>
            <a:ext cx="1698335" cy="169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5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Deserción escolar y sus efectos e influencias psicológicas en nivel básico y bachiller.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deserción escolar es un problema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educativo que limita el desarrollo humano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Social y económico de la persona y el país.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Se define como la acción de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abandonar los estudios de un plantel</a:t>
            </a:r>
          </a:p>
          <a:p>
            <a:pPr marL="0" lvl="0" indent="0">
              <a:buNone/>
            </a:pP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educación de diferente nivel escolar.</a:t>
            </a:r>
            <a:endParaRPr lang="es-MX" altLang="ja-JP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207" y="2608441"/>
            <a:ext cx="3304723" cy="20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6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Deserción en Nuevo León 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deserción escolar es un problema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creciente en Nuevo León, la cifra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menores que no continúan sus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estudios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se han duplicado en el año,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en el estado trabajan más de 150,000.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185" y="1930400"/>
            <a:ext cx="3571045" cy="295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Factores de la deserción escolar.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1" indent="0" rtl="0">
              <a:buNone/>
            </a:pPr>
            <a:r>
              <a:rPr lang="es-MX" altLang="ja-JP" sz="2500" dirty="0">
                <a:solidFill>
                  <a:srgbClr val="1F3763"/>
                </a:solidFill>
                <a:latin typeface="Calibri Light" panose="020F0302020204030204" pitchFamily="34" charset="0"/>
              </a:rPr>
              <a:t>U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no de los principales problemas que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anteceden la deserción es la baja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motivación, consideran que las personas desertan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no quieren o no les gusta estudiar.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La</a:t>
            </a:r>
            <a:r>
              <a:rPr lang="ja-JP" altLang="es-MX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reprobación de asignaturas es uno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de los más principales factores asociados.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336" y="549536"/>
            <a:ext cx="5389331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20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-</a:t>
            </a:r>
            <a:r>
              <a:rPr lang="ja-JP" altLang="es-MX" b="0" i="0" u="none" strike="noStrike" baseline="0" smtClean="0">
                <a:solidFill>
                  <a:srgbClr val="2F5496"/>
                </a:solidFill>
                <a:latin typeface="Times New Roman" panose="02020603050405020304" pitchFamily="18" charset="0"/>
              </a:rPr>
              <a:t>	</a:t>
            </a:r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Docentes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Las malas condiciones de trabajo docente</a:t>
            </a:r>
          </a:p>
          <a:p>
            <a:pPr marL="0" marR="0" lvl="0" indent="0" rtl="0">
              <a:buNone/>
            </a:pP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 la enseñanza descontextualizada son factores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que influyen de manera significativa en la deserción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falta de atención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 esfuerzo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por parte de los maestros y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alumnos es otro factor a considerar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581" y="1113878"/>
            <a:ext cx="4186842" cy="209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2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Violencia escolar y convivencia escolar 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El contacto cotidiano con profesores y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alumnos muestra que entre sus nociones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sobre la violencia escolar predominan las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formas que tienen que ver con las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relaciones interpersonales</a:t>
            </a:r>
            <a:r>
              <a:rPr lang="es-MX" altLang="ja-JP" sz="2500" b="0" i="0" u="none" strike="noStrike" baseline="0" dirty="0" smtClean="0">
                <a:solidFill>
                  <a:prstClr val="black"/>
                </a:solidFill>
                <a:latin typeface="Yu Mincho"/>
              </a:rPr>
              <a:t>,</a:t>
            </a:r>
            <a:r>
              <a:rPr lang="ja-JP" altLang="es-MX" sz="2500" b="0" i="0" u="none" strike="noStrike" baseline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así, aparece en signos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como burlas, insultos o una exclusión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500" y="2466439"/>
            <a:ext cx="2897003" cy="21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3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Teorías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Teorías psicológicas.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menciona que la deserción o salida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de los estudiantes es asumida como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el reflejo de un fracaso personal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del individuo para estar a la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altura de las exigencias de la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vida universitaria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.</a:t>
            </a:r>
            <a:endParaRPr lang="ja-JP" altLang="es-MX" sz="2500" b="0" i="0" u="none" strike="noStrike" baseline="0" dirty="0" smtClean="0">
              <a:solidFill>
                <a:srgbClr val="1F3763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72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Teorías societales.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Estas teorías se han preocupado por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aquellos atributos de los individuos, las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instituciones y la sociedad como el estrato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social, la raza, el prestigio institucional y las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estructuras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las oportunidades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710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Teorías económicas.</a:t>
            </a:r>
            <a:endParaRPr lang="ja-JP" altLang="es-MX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Esta teoría subraya la importancia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las finanzas individuales y de la ayuda</a:t>
            </a:r>
          </a:p>
          <a:p>
            <a:pPr marL="0" marR="0" lvl="0" indent="0" rtl="0">
              <a:buNone/>
            </a:pP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financiera con respecto a la retención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estudiantil. Y agrega que no hay duda de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que las consideraciones financieras son importantes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para la persistencia de algunos estudiantes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224" y="1061567"/>
            <a:ext cx="4004544" cy="25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7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03615287"/>
              </p:ext>
            </p:extLst>
          </p:nvPr>
        </p:nvGraphicFramePr>
        <p:xfrm>
          <a:off x="1813059" y="78406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004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Causas de la deserción: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Problemas psicológicos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Carencias afectivas o sobreprotección paterna; hiperactividad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; inseguridad; baja autoestima; adolescentes con una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familia desestructurada y falta de motivación</a:t>
            </a:r>
          </a:p>
          <a:p>
            <a:pPr marL="457200" marR="0" lvl="1" indent="0" rtl="0">
              <a:buNone/>
            </a:pPr>
            <a:r>
              <a:rPr lang="ja-JP" altLang="es-MX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y apoyo por parte de ésta hacia los estudios de los hijos</a:t>
            </a:r>
            <a:r>
              <a:rPr lang="es-MX" altLang="ja-JP" sz="2500" dirty="0">
                <a:solidFill>
                  <a:srgbClr val="1F3763"/>
                </a:solidFill>
                <a:latin typeface="Times New Roman" panose="02020603050405020304" pitchFamily="18" charset="0"/>
              </a:rPr>
              <a:t> </a:t>
            </a:r>
            <a:endParaRPr lang="es-MX" altLang="ja-JP" sz="2500" dirty="0" smtClean="0">
              <a:solidFill>
                <a:srgbClr val="1F3763"/>
              </a:solidFill>
              <a:latin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s-MX" altLang="ja-JP" sz="250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s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on algunas de las principales causas</a:t>
            </a:r>
            <a:r>
              <a:rPr lang="es-MX" altLang="ja-JP" sz="2500" b="0" i="0" u="none" strike="noStrike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s-MX" altLang="ja-JP" sz="2500" dirty="0">
                <a:solidFill>
                  <a:srgbClr val="1F3763"/>
                </a:solidFill>
                <a:latin typeface="Calibri Light" panose="020F0302020204030204" pitchFamily="34" charset="0"/>
              </a:rPr>
              <a:t>d</a:t>
            </a:r>
            <a:r>
              <a:rPr lang="es-MX" altLang="ja-JP" sz="250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e los problemas que mas enfrentan. </a:t>
            </a:r>
            <a:r>
              <a:rPr lang="es-MX" altLang="ja-JP" sz="2500" b="0" i="0" u="none" strike="noStrike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dirty="0" smtClean="0">
                <a:solidFill>
                  <a:srgbClr val="1F3763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0" marR="0" lvl="1" indent="0" rtl="0">
              <a:buNone/>
            </a:pPr>
            <a:endParaRPr lang="ja-JP" altLang="es-MX" b="0" i="0" u="none" strike="noStrike" baseline="0" dirty="0" smtClean="0">
              <a:solidFill>
                <a:srgbClr val="1F3763"/>
              </a:solidFill>
              <a:latin typeface="Times New Roman" panose="02020603050405020304" pitchFamily="18" charset="0"/>
            </a:endParaRPr>
          </a:p>
          <a:p>
            <a:pPr marL="457200" marR="0" lvl="1" indent="0" rtl="0">
              <a:buNone/>
            </a:pPr>
            <a:endParaRPr lang="ja-JP" altLang="es-MX" b="0" i="0" u="none" strike="noStrike" baseline="0" dirty="0" smtClean="0">
              <a:solidFill>
                <a:srgbClr val="1F3763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022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Problemas cognitivos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No se encuentra en el estadio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desarrollo cognitivo acorde a su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edad cronológica; es decir, no ha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alcanzado el nivel de madurez intelectual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conforme a sus años.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Son niños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con desarrollo diferente a los demás.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706" y="2160589"/>
            <a:ext cx="3354209" cy="251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74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Problemas físicos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Son causadas por enfermedades orgánicas vinculadas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especialmente con las funciones de audición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 vista; síntomas físicos como decaimiento,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falta de energías como consecuencia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trastornos del sueño; incidencias orgánicas derivadas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una mala alimentación, etc.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860" y="2552364"/>
            <a:ext cx="2928334" cy="239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13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Problemas pedagógicos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Relacionados con falta o inadecuados hábitos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estudio; como, por ejemplo, falta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constancia, una mala programación; y la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no utilización de técnicas de aprendizaje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apropiadas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Times New Roman" panose="02020603050405020304" pitchFamily="18" charset="0"/>
              </a:rPr>
              <a:t>.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Por otro lado, las dificultades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del sistema educativo afectan considerablemente.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035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Aspectos psicopatológicos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Existen situaciones en las que el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niño o estudiante por causas psicopatológicas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tiene que abandonar la escuela esto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debido a trastornos o enfermedades psicopatológicas,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como lo es ansiedad, trastornos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interiorización y desordenes de exteriorización.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55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Consecuencias de la deserción escolar</a:t>
            </a:r>
            <a:endParaRPr lang="ja-JP" altLang="es-MX" b="0" i="0" u="none" strike="noStrike" baseline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Ganan menos y contribuyen menos con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impuestos para la economía, tienen mayores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costos de salud, incrementan la justicia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criminal, viven en gran medida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beneficencia y la asistencia pública</a:t>
            </a:r>
          </a:p>
          <a:p>
            <a:pPr marL="0" marR="0" lvl="0" indent="0" rtl="0">
              <a:buNone/>
            </a:pP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 no pueden mantener una familia.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1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Estrategias para evitar la deserción</a:t>
            </a:r>
            <a:endParaRPr lang="ja-JP" altLang="es-MX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I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Atender el progreso académico y social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de los niños, con énfasis</a:t>
            </a:r>
            <a:r>
              <a:rPr lang="ja-JP" altLang="es-MX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en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el nivel preescolar y en forma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preventiva en los grados de transición.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Las características del estudiante en riesgo </a:t>
            </a:r>
          </a:p>
          <a:p>
            <a:pPr marL="457200" marR="0" lvl="1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1F3763"/>
                </a:solidFill>
                <a:latin typeface="Calibri Light" panose="020F0302020204030204" pitchFamily="34" charset="0"/>
              </a:rPr>
              <a:t>se pueden identificar en tercer grado.</a:t>
            </a:r>
            <a:endParaRPr lang="ja-JP" altLang="es-MX" sz="2500" b="0" i="0" u="none" strike="noStrike" baseline="0" dirty="0" smtClean="0">
              <a:solidFill>
                <a:srgbClr val="1F3763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75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II</a:t>
            </a:r>
            <a:endParaRPr lang="ja-JP" altLang="es-MX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Desarrollar un ambiente escolar positivo con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directores y personal efectivo capaces de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brindar atención a jóvenes en riesgo.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Bajo esta estrategia se le brindará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atención personal al estudiante en riesgo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ya que manifiestan falta de atención.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30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III</a:t>
            </a:r>
            <a:endParaRPr lang="ja-JP" altLang="es-MX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Establecer expectativas altas en las áreas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asistencia, aprovechamiento académico y disciplina.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Mantener una expectativa alta de las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ejecutorias de los estudiantes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desarrollan la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autoestima indispensable para el éxito académico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con escuelas de verano y tutorías.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55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IV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Seleccionar y adiestrar maestros receptivos 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las necesidades del estudiante en riesgo.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 importante que los maestros tengan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capacidad de escuchar para poder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orientarlos en forma adecuada. Un punto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importante es la colaboración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maestros.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71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V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Proveer diversidad de programas instruccionales para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el estudiante en riesgo.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Por cuanto el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joven en riesgo puede tener bajo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aprovechamiento, provenir de un hogar en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desventaja económica y tener problemas con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justicia, se diseñarán</a:t>
            </a:r>
            <a:r>
              <a:rPr lang="ja-JP" altLang="es-MX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programas especiales.</a:t>
            </a:r>
            <a:endParaRPr lang="ja-JP" altLang="es-MX" sz="2500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198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ja-JP" altLang="es-MX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MX" altLang="ja-JP" b="0" i="0" u="none" strike="noStrike" baseline="0" smtClean="0">
                <a:solidFill>
                  <a:srgbClr val="2F5496"/>
                </a:solidFill>
                <a:latin typeface="Calibri Light" panose="020F0302020204030204" pitchFamily="34" charset="0"/>
              </a:rPr>
              <a:t>Estrategia VI</a:t>
            </a:r>
            <a:endParaRPr lang="ja-JP" altLang="es-MX" b="0" i="0" u="none" strike="noStrike" baseline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Coordinar esfuerzos con los diferentes sectores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públicos y privados para desarrollar programación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coordinada. El ensayo concluye haciendo una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exhortación para que reflexionemos sobre el </a:t>
            </a:r>
          </a:p>
          <a:p>
            <a:pPr marL="0" marR="0" lvl="0" indent="0" rtl="0">
              <a:buNone/>
            </a:pPr>
            <a:r>
              <a:rPr lang="es-MX" altLang="ja-JP" sz="2500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problema y cuán cerca lo tenemos</a:t>
            </a:r>
            <a:endParaRPr lang="es-MX" altLang="ja-JP" sz="2500" dirty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altLang="ja-JP" sz="250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en nuestra sociedad y como corregirlos.</a:t>
            </a:r>
            <a:endParaRPr lang="es-MX" altLang="ja-JP" sz="250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marL="0" marR="0" lvl="0" indent="0" rtl="0">
              <a:buNone/>
            </a:pPr>
            <a:endParaRPr lang="ja-JP" altLang="es-MX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94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>
                <a:solidFill>
                  <a:srgbClr val="2F5496"/>
                </a:solidFill>
                <a:latin typeface="Calibri Light" panose="020F0302020204030204" pitchFamily="34" charset="0"/>
              </a:rPr>
              <a:t>Bibliografías</a:t>
            </a:r>
            <a:endParaRPr lang="en-US" dirty="0"/>
          </a:p>
        </p:txBody>
      </p:sp>
      <p:sp>
        <p:nvSpPr>
          <p:cNvPr id="4" name="Marcador de texto 2"/>
          <p:cNvSpPr>
            <a:spLocks noGrp="1"/>
          </p:cNvSpPr>
          <p:nvPr>
            <p:ph idx="1"/>
          </p:nvPr>
        </p:nvSpPr>
        <p:spPr>
          <a:xfrm>
            <a:off x="677334" y="2134463"/>
            <a:ext cx="8596668" cy="3880773"/>
          </a:xfrm>
        </p:spPr>
        <p:txBody>
          <a:bodyPr>
            <a:normAutofit lnSpcReduction="10000"/>
          </a:bodyPr>
          <a:lstStyle/>
          <a:p>
            <a:pPr marR="0" lvl="0" rtl="0"/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ScieloConcity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. (2002).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Factores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psicologicos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que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presiden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al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bajo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rendimiento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, al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fracaso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a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desercion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escolar.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Recuperado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de:</a:t>
            </a:r>
            <a:r>
              <a:rPr lang="en-US" altLang="ja-JP" b="0" i="0" u="sng" strike="noStrike" baseline="0" dirty="0" err="1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https</a:t>
            </a:r>
            <a:r>
              <a:rPr lang="en-US" altLang="ja-JP" b="0" i="0" u="sng" strike="noStrike" baseline="0" dirty="0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://scielo.conicyt.cl/</a:t>
            </a:r>
            <a:r>
              <a:rPr lang="en-US" altLang="ja-JP" b="0" i="0" u="sng" strike="noStrike" baseline="0" dirty="0" err="1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scielo.php?script</a:t>
            </a:r>
            <a:r>
              <a:rPr lang="en-US" altLang="ja-JP" b="0" i="0" u="sng" strike="noStrike" baseline="0" dirty="0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=</a:t>
            </a:r>
            <a:r>
              <a:rPr lang="en-US" altLang="ja-JP" b="0" i="0" u="sng" strike="noStrike" baseline="0" dirty="0" err="1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sci_arttext&amp;pid</a:t>
            </a:r>
            <a:r>
              <a:rPr lang="en-US" altLang="ja-JP" b="0" i="0" u="sng" strike="noStrike" baseline="0" dirty="0" smtClean="0">
                <a:solidFill>
                  <a:srgbClr val="0563C1"/>
                </a:solidFill>
                <a:latin typeface="Arial" panose="020B0604020202020204" pitchFamily="34" charset="0"/>
                <a:hlinkClick r:id="rId2"/>
              </a:rPr>
              <a:t>=S0718-07052002000100012</a:t>
            </a:r>
          </a:p>
          <a:p>
            <a:pPr marR="0" lvl="0" rtl="0"/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Quezada, M. ( 11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s-E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 junio del 2018). El Horizonte. Recuperado de: </a:t>
            </a:r>
            <a:r>
              <a:rPr lang="es-ES" altLang="ja-JP" b="0" i="0" u="sng" strike="noStrike" baseline="0" dirty="0" smtClean="0">
                <a:solidFill>
                  <a:srgbClr val="0563C1"/>
                </a:solidFill>
                <a:latin typeface="Arial" panose="020B0604020202020204" pitchFamily="34" charset="0"/>
                <a:hlinkClick r:id="rId3"/>
              </a:rPr>
              <a:t>http://www.elhorizonte.mx/local/crece-desercion-a-pasos-agigantados-en-nuevo-leon/2204365</a:t>
            </a:r>
          </a:p>
          <a:p>
            <a:pPr marR="0" lvl="0" rtl="0"/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Ruiz, R. (2014).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Causas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y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consecuencias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de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deserción</a:t>
            </a:r>
            <a:endParaRPr lang="en-US" altLang="ja-JP" b="0" i="0" u="none" strike="noStrike" baseline="0" dirty="0" smtClean="0">
              <a:solidFill>
                <a:srgbClr val="2F5496"/>
              </a:solidFill>
              <a:latin typeface="Calibri Light" panose="020F0302020204030204" pitchFamily="34" charset="0"/>
            </a:endParaRPr>
          </a:p>
          <a:p>
            <a:pPr marR="0" lvl="0" rtl="0"/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escolar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en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el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bachillerato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.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Recuperado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de: </a:t>
            </a:r>
            <a:r>
              <a:rPr lang="en-US" altLang="ja-JP" b="0" i="0" u="sng" strike="noStrike" baseline="0" dirty="0" smtClean="0">
                <a:solidFill>
                  <a:srgbClr val="0563C1"/>
                </a:solidFill>
                <a:latin typeface="Arial" panose="020B0604020202020204" pitchFamily="34" charset="0"/>
                <a:hlinkClick r:id="rId4"/>
              </a:rPr>
              <a:t>https://www.redalyc.org/html/461/46132134004/</a:t>
            </a:r>
          </a:p>
          <a:p>
            <a:pPr marR="0" lvl="0" rtl="0"/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Lladó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, M. (2017)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Factores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que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impactan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la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en-US" altLang="ja-JP" b="0" i="0" u="none" strike="noStrike" baseline="0" dirty="0" err="1" smtClean="0">
                <a:solidFill>
                  <a:srgbClr val="2F5496"/>
                </a:solidFill>
                <a:latin typeface="Calibri Light" panose="020F0302020204030204" pitchFamily="34" charset="0"/>
              </a:rPr>
              <a:t>deserción</a:t>
            </a:r>
            <a:r>
              <a:rPr lang="ja-JP" altLang="en-US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 </a:t>
            </a:r>
            <a:r>
              <a:rPr lang="pt-BR" altLang="ja-JP" b="0" i="0" u="none" strike="noStrike" baseline="0" dirty="0" smtClean="0">
                <a:solidFill>
                  <a:srgbClr val="2F5496"/>
                </a:solidFill>
                <a:latin typeface="Calibri Light" panose="020F0302020204030204" pitchFamily="34" charset="0"/>
              </a:rPr>
              <a:t>escolar. Recuperado de: http://www.comie.org.mx/congreso/memoriaelectronica/v14/doc/2207.pdf</a:t>
            </a:r>
            <a:endParaRPr lang="ja-JP" altLang="en-US" b="0" i="0" u="none" strike="noStrike" baseline="0" dirty="0" smtClean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277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1010</Words>
  <Application>Microsoft Office PowerPoint</Application>
  <PresentationFormat>Panorámica</PresentationFormat>
  <Paragraphs>157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メイリオ</vt:lpstr>
      <vt:lpstr>Times New Roman</vt:lpstr>
      <vt:lpstr>Trebuchet MS</vt:lpstr>
      <vt:lpstr>Wingdings 3</vt:lpstr>
      <vt:lpstr>Yu Mincho</vt:lpstr>
      <vt:lpstr>Faceta</vt:lpstr>
      <vt:lpstr>Universidad Autónoma de Nuevo León Facultad de Psicología</vt:lpstr>
      <vt:lpstr>Deserción escolar y sus efectos e influencias psicológicas en nivel básico y bachiller.</vt:lpstr>
      <vt:lpstr>Deserción en Nuevo León </vt:lpstr>
      <vt:lpstr>Factores de la deserción escolar.</vt:lpstr>
      <vt:lpstr>- Docentes</vt:lpstr>
      <vt:lpstr>Violencia escolar y convivencia escolar </vt:lpstr>
      <vt:lpstr>Teorías</vt:lpstr>
      <vt:lpstr>Teorías societales.</vt:lpstr>
      <vt:lpstr>Teorías económicas.</vt:lpstr>
      <vt:lpstr>Presentación de PowerPoint</vt:lpstr>
      <vt:lpstr>Causas de la deserción:</vt:lpstr>
      <vt:lpstr>Problemas cognitivos</vt:lpstr>
      <vt:lpstr>Problemas físicos</vt:lpstr>
      <vt:lpstr>Problemas pedagógicos</vt:lpstr>
      <vt:lpstr>Aspectos psicopatológicos</vt:lpstr>
      <vt:lpstr>Consecuencias de la deserción escolar</vt:lpstr>
      <vt:lpstr>Estrategias para evitar la deserción</vt:lpstr>
      <vt:lpstr>Estrategia II</vt:lpstr>
      <vt:lpstr>Estrategia III</vt:lpstr>
      <vt:lpstr>Estrategia IV</vt:lpstr>
      <vt:lpstr>Estrategia V</vt:lpstr>
      <vt:lpstr> Estrategia VI</vt:lpstr>
      <vt:lpstr>Bibliografías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Nuevo León Facultad de Psicología</dc:title>
  <dc:creator>sony</dc:creator>
  <cp:lastModifiedBy>Usuario de Windows</cp:lastModifiedBy>
  <cp:revision>14</cp:revision>
  <dcterms:created xsi:type="dcterms:W3CDTF">2019-03-08T23:32:37Z</dcterms:created>
  <dcterms:modified xsi:type="dcterms:W3CDTF">2019-03-09T00:27:22Z</dcterms:modified>
</cp:coreProperties>
</file>